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 Light"/>
      <p:regular r:id="rId33"/>
      <p:bold r:id="rId34"/>
      <p:italic r:id="rId35"/>
      <p:boldItalic r:id="rId36"/>
    </p:embeddedFont>
    <p:embeddedFont>
      <p:font typeface="Lato Black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549">
          <p15:clr>
            <a:srgbClr val="9AA0A6"/>
          </p15:clr>
        </p15:guide>
        <p15:guide id="4" pos="2880">
          <p15:clr>
            <a:srgbClr val="9AA0A6"/>
          </p15:clr>
        </p15:guide>
        <p15:guide id="5" orient="horz" pos="667">
          <p15:clr>
            <a:srgbClr val="9AA0A6"/>
          </p15:clr>
        </p15:guide>
        <p15:guide id="6" pos="211">
          <p15:clr>
            <a:srgbClr val="9AA0A6"/>
          </p15:clr>
        </p15:guide>
        <p15:guide id="7" orient="horz" pos="1261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iaB7rCJLe7H1zTdQZbZrmvy5iA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549"/>
        <p:guide pos="2880"/>
        <p:guide pos="667" orient="horz"/>
        <p:guide pos="211"/>
        <p:guide pos="126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Ligh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Ligh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bold.fntdata"/><Relationship Id="rId15" Type="http://schemas.openxmlformats.org/officeDocument/2006/relationships/slide" Target="slides/slide10.xml"/><Relationship Id="rId37" Type="http://schemas.openxmlformats.org/officeDocument/2006/relationships/font" Target="fonts/LatoBlack-bold.fntdata"/><Relationship Id="rId14" Type="http://schemas.openxmlformats.org/officeDocument/2006/relationships/slide" Target="slides/slide9.xml"/><Relationship Id="rId36" Type="http://schemas.openxmlformats.org/officeDocument/2006/relationships/font" Target="fonts/MontserratLight-boldItalic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LatoBlack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4c3af5c4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a4c3af5c47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4c3af5c4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a4c3af5c47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c3af5c4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a4c3af5c47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4d416a50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a4d416a506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4c3af5c4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a4c3af5c47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4c3af5c4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a4c3af5c47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4c3af5c4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a4c3af5c47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4d416a5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a4d416a506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4c3af5c4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a4c3af5c47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4c3af5c4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a4c3af5c47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4c3af5c47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4c3af5c4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4c3af5c47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4c3af5c4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4c3af5c47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4c3af5c4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4c3af5c4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a4c3af5c47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510cef0a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510cef0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4c3af5c4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a4c3af5c47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4e240f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a4e240fd6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ee64884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9ee648847b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4c3af5c47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4c3af5c4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4c3af5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a4c3af5c4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4c3af5c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a4c3af5c47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4c3af5c47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4c3af5c4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l-sOGgpAXe_yxIdQQoa3_XMRJ-aFxd99/view" TargetMode="External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FS_JySBFArOcAoUWJuHxdQMLrJyW599v/view" TargetMode="External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hyperlink" Target="https://code.visualstudio.com/docs/editor/emme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hyperlink" Target="https://code.visualstudio.com/download" TargetMode="External"/><Relationship Id="rId9" Type="http://schemas.openxmlformats.org/officeDocument/2006/relationships/image" Target="../media/image25.png"/><Relationship Id="rId5" Type="http://schemas.openxmlformats.org/officeDocument/2006/relationships/hyperlink" Target="https://code.visualstudio.com/download" TargetMode="External"/><Relationship Id="rId6" Type="http://schemas.openxmlformats.org/officeDocument/2006/relationships/hyperlink" Target="https://nodejs.org/es/download/" TargetMode="External"/><Relationship Id="rId7" Type="http://schemas.openxmlformats.org/officeDocument/2006/relationships/image" Target="../media/image27.png"/><Relationship Id="rId8" Type="http://schemas.openxmlformats.org/officeDocument/2006/relationships/hyperlink" Target="https://github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c3af5c47_0_40"/>
          <p:cNvSpPr txBox="1"/>
          <p:nvPr/>
        </p:nvSpPr>
        <p:spPr>
          <a:xfrm>
            <a:off x="335221" y="1059575"/>
            <a:ext cx="514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DNS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4" name="Google Shape;144;ga4c3af5c47_0_40"/>
          <p:cNvSpPr txBox="1"/>
          <p:nvPr/>
        </p:nvSpPr>
        <p:spPr>
          <a:xfrm>
            <a:off x="329400" y="2002475"/>
            <a:ext cx="39396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El sistema de nombres de dominio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es la guía telefónica de Internet.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ga4c3af5c47_0_40"/>
          <p:cNvGrpSpPr/>
          <p:nvPr/>
        </p:nvGrpSpPr>
        <p:grpSpPr>
          <a:xfrm>
            <a:off x="4495800" y="1059586"/>
            <a:ext cx="4312975" cy="2969075"/>
            <a:chOff x="4495800" y="1087224"/>
            <a:chExt cx="4312975" cy="2969075"/>
          </a:xfrm>
        </p:grpSpPr>
        <p:pic>
          <p:nvPicPr>
            <p:cNvPr id="146" name="Google Shape;146;ga4c3af5c47_0_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53949" y="1087224"/>
              <a:ext cx="3082630" cy="2969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ga4c3af5c47_0_40"/>
            <p:cNvSpPr txBox="1"/>
            <p:nvPr/>
          </p:nvSpPr>
          <p:spPr>
            <a:xfrm>
              <a:off x="7696675" y="1418725"/>
              <a:ext cx="11121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Calibri"/>
                  <a:ea typeface="Calibri"/>
                  <a:cs typeface="Calibri"/>
                  <a:sym typeface="Calibri"/>
                </a:rPr>
                <a:t>mundose.com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a4c3af5c47_0_40"/>
            <p:cNvSpPr txBox="1"/>
            <p:nvPr/>
          </p:nvSpPr>
          <p:spPr>
            <a:xfrm>
              <a:off x="4495800" y="3216125"/>
              <a:ext cx="12216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Calibri"/>
                  <a:ea typeface="Calibri"/>
                  <a:cs typeface="Calibri"/>
                  <a:sym typeface="Calibri"/>
                </a:rPr>
                <a:t>174.136.29.6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ga4c3af5c47_0_40"/>
          <p:cNvSpPr txBox="1"/>
          <p:nvPr/>
        </p:nvSpPr>
        <p:spPr>
          <a:xfrm>
            <a:off x="391045" y="1623070"/>
            <a:ext cx="38163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6D64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  <a:highlight>
                  <a:srgbClr val="38BFCD"/>
                </a:highlight>
                <a:latin typeface="Lato Black"/>
                <a:ea typeface="Lato Black"/>
                <a:cs typeface="Lato Black"/>
                <a:sym typeface="Lato Black"/>
              </a:rPr>
              <a:t>DOMAIN NAME SYSTEM</a:t>
            </a:r>
            <a:endParaRPr b="1" sz="1200">
              <a:solidFill>
                <a:srgbClr val="FFFFFF"/>
              </a:solidFill>
              <a:highlight>
                <a:srgbClr val="38BFCD"/>
              </a:highlight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ga4c3af5c47_0_62"/>
          <p:cNvGrpSpPr/>
          <p:nvPr/>
        </p:nvGrpSpPr>
        <p:grpSpPr>
          <a:xfrm>
            <a:off x="335224" y="1059588"/>
            <a:ext cx="5142600" cy="3258300"/>
            <a:chOff x="-3901551" y="1059588"/>
            <a:chExt cx="5142600" cy="3258300"/>
          </a:xfrm>
        </p:grpSpPr>
        <p:sp>
          <p:nvSpPr>
            <p:cNvPr id="155" name="Google Shape;155;ga4c3af5c47_0_62"/>
            <p:cNvSpPr txBox="1"/>
            <p:nvPr/>
          </p:nvSpPr>
          <p:spPr>
            <a:xfrm>
              <a:off x="-3901551" y="1059588"/>
              <a:ext cx="5142600" cy="9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Lato Black"/>
                <a:buNone/>
              </a:pPr>
              <a:r>
                <a:rPr b="1" lang="en-US" sz="3200">
                  <a:latin typeface="Lato Black"/>
                  <a:ea typeface="Lato Black"/>
                  <a:cs typeface="Lato Black"/>
                  <a:sym typeface="Lato Black"/>
                </a:rPr>
                <a:t>WEB</a:t>
              </a:r>
              <a:endParaRPr b="1" i="0" sz="32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156" name="Google Shape;156;ga4c3af5c47_0_62"/>
            <p:cNvSpPr txBox="1"/>
            <p:nvPr/>
          </p:nvSpPr>
          <p:spPr>
            <a:xfrm>
              <a:off x="-3829527" y="1623082"/>
              <a:ext cx="38163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76D64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rgbClr val="FFFFFF"/>
                  </a:solidFill>
                  <a:highlight>
                    <a:srgbClr val="38BFCD"/>
                  </a:highlight>
                  <a:latin typeface="Lato Black"/>
                  <a:ea typeface="Lato Black"/>
                  <a:cs typeface="Lato Black"/>
                  <a:sym typeface="Lato Black"/>
                </a:rPr>
                <a:t>WORLD WIDE WEB</a:t>
              </a:r>
              <a:endParaRPr b="1" sz="1200">
                <a:solidFill>
                  <a:srgbClr val="38BFCD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157" name="Google Shape;157;ga4c3af5c47_0_62"/>
            <p:cNvSpPr txBox="1"/>
            <p:nvPr/>
          </p:nvSpPr>
          <p:spPr>
            <a:xfrm>
              <a:off x="-3901547" y="2002488"/>
              <a:ext cx="4218300" cy="23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Es un sistema de distribución de documentos de hipertexto o </a:t>
              </a: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hipermedia</a:t>
              </a: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 interconectados y accesibles a través de Internet.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Creada por el ingeniero y físico británico </a:t>
              </a:r>
              <a:r>
                <a:rPr b="1" lang="en-US" sz="1800">
                  <a:latin typeface="Calibri"/>
                  <a:ea typeface="Calibri"/>
                  <a:cs typeface="Calibri"/>
                  <a:sym typeface="Calibri"/>
                </a:rPr>
                <a:t>Tim Berners-Lee en 1989</a:t>
              </a: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8" name="Google Shape;158;ga4c3af5c47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975" y="1938825"/>
            <a:ext cx="3974199" cy="17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4c3af5c47_0_72"/>
          <p:cNvSpPr txBox="1"/>
          <p:nvPr/>
        </p:nvSpPr>
        <p:spPr>
          <a:xfrm>
            <a:off x="335226" y="1059575"/>
            <a:ext cx="6930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WEB estáticas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4" name="Google Shape;164;ga4c3af5c47_0_72"/>
          <p:cNvSpPr txBox="1"/>
          <p:nvPr/>
        </p:nvSpPr>
        <p:spPr>
          <a:xfrm>
            <a:off x="335225" y="2002476"/>
            <a:ext cx="3816600" cy="23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Son básicamente informativas y están enfocadas principalmente a mostrar una información permanente.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El contenido suele estar predeterminado.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Alojamiento simple.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a4c3af5c47_0_72" title="screencast-www.mundose.com.ar-2020.10.25-13_14_54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13500"/>
            <a:ext cx="4236774" cy="238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d416a506_0_17"/>
          <p:cNvSpPr txBox="1"/>
          <p:nvPr/>
        </p:nvSpPr>
        <p:spPr>
          <a:xfrm>
            <a:off x="335226" y="1059575"/>
            <a:ext cx="6930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WEB dinámicas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71" name="Google Shape;171;ga4d416a506_0_17"/>
          <p:cNvSpPr txBox="1"/>
          <p:nvPr/>
        </p:nvSpPr>
        <p:spPr>
          <a:xfrm>
            <a:off x="335225" y="2002476"/>
            <a:ext cx="3816600" cy="23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Es aquella que contiene aplicaciones dentro de la propia web, otorgando mayor interactividad con el navegante.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El contenido suele generarse al momento de visualizarse.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Requiere de un lenguaje de programación y servidor que envíe el código estándar que comprende el navegador.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a4d416a506_0_17"/>
          <p:cNvSpPr txBox="1"/>
          <p:nvPr/>
        </p:nvSpPr>
        <p:spPr>
          <a:xfrm>
            <a:off x="4572000" y="2318376"/>
            <a:ext cx="3930900" cy="23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➔"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 aquella que contiene aplicaciones dentro de la propia web, otorgando mayor interactividad con el navegante.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➔"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 contenido suele generarse al momento de visualizarse.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➔"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Requiere de un lenguaje de programación y servidor que envíe código estándar que comprende el navegador.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a4d416a506_0_17" title="screencast-www.newbalance.com.ar-2020.10.25-13_29_38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04450"/>
            <a:ext cx="4236774" cy="23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a4c3af5c47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75" y="1008012"/>
            <a:ext cx="5553850" cy="31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4c3af5c47_0_87"/>
          <p:cNvSpPr txBox="1"/>
          <p:nvPr/>
        </p:nvSpPr>
        <p:spPr>
          <a:xfrm>
            <a:off x="335226" y="1059575"/>
            <a:ext cx="6930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Lenguajes de programación</a:t>
            </a:r>
            <a:endParaRPr b="1" sz="32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84" name="Google Shape;184;ga4c3af5c47_0_87"/>
          <p:cNvSpPr txBox="1"/>
          <p:nvPr/>
        </p:nvSpPr>
        <p:spPr>
          <a:xfrm>
            <a:off x="335225" y="2833725"/>
            <a:ext cx="4276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Lo utilizan la mayoría de CMS más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populares.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a4c3af5c47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50" y="3379575"/>
            <a:ext cx="307350" cy="3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a4c3af5c47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963" y="2110700"/>
            <a:ext cx="614725" cy="3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a4c3af5c47_0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875" y="3379575"/>
            <a:ext cx="307350" cy="3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a4c3af5c47_0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3273" y="1997550"/>
            <a:ext cx="533651" cy="53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a4c3af5c47_0_87"/>
          <p:cNvSpPr txBox="1"/>
          <p:nvPr/>
        </p:nvSpPr>
        <p:spPr>
          <a:xfrm>
            <a:off x="4572000" y="2833725"/>
            <a:ext cx="42762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Actualmente y gracias a tecnologías como AJAX es utilizado para enviar y recibir información del servidor.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4c3af5c47_0_124"/>
          <p:cNvSpPr txBox="1"/>
          <p:nvPr/>
        </p:nvSpPr>
        <p:spPr>
          <a:xfrm>
            <a:off x="335226" y="1059575"/>
            <a:ext cx="6930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Desarrollador frontend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5" name="Google Shape;195;ga4c3af5c47_0_124"/>
          <p:cNvSpPr txBox="1"/>
          <p:nvPr/>
        </p:nvSpPr>
        <p:spPr>
          <a:xfrm>
            <a:off x="335225" y="1623075"/>
            <a:ext cx="35283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6D64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highlight>
                  <a:srgbClr val="38BFCD"/>
                </a:highlight>
                <a:latin typeface="Lato Black"/>
                <a:ea typeface="Lato Black"/>
                <a:cs typeface="Lato Black"/>
                <a:sym typeface="Lato Black"/>
              </a:rPr>
              <a:t>PROGRAMACIÓN DEL LADO DEL CLIENTE</a:t>
            </a:r>
            <a:endParaRPr b="1" sz="1200">
              <a:solidFill>
                <a:schemeClr val="lt1"/>
              </a:solidFill>
              <a:highlight>
                <a:srgbClr val="38BFCD"/>
              </a:highlight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6" name="Google Shape;196;ga4c3af5c47_0_124"/>
          <p:cNvSpPr txBox="1"/>
          <p:nvPr/>
        </p:nvSpPr>
        <p:spPr>
          <a:xfrm>
            <a:off x="335225" y="2002475"/>
            <a:ext cx="4218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Es el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desarrollador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que va a manejar el desarrollo del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lado del cliente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(navegador).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a4c3af5c47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375" y="1651188"/>
            <a:ext cx="3414409" cy="28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4d416a506_0_30"/>
          <p:cNvSpPr txBox="1"/>
          <p:nvPr/>
        </p:nvSpPr>
        <p:spPr>
          <a:xfrm>
            <a:off x="335226" y="1059575"/>
            <a:ext cx="6930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Desarrollador frontend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3" name="Google Shape;203;ga4d416a506_0_30"/>
          <p:cNvSpPr txBox="1"/>
          <p:nvPr/>
        </p:nvSpPr>
        <p:spPr>
          <a:xfrm>
            <a:off x="344450" y="2002475"/>
            <a:ext cx="4218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highlight>
                  <a:srgbClr val="38BFCD"/>
                </a:highlight>
                <a:latin typeface="Calibri"/>
                <a:ea typeface="Calibri"/>
                <a:cs typeface="Calibri"/>
                <a:sym typeface="Calibri"/>
              </a:rPr>
              <a:t>Estándares del navegador</a:t>
            </a:r>
            <a:endParaRPr sz="1800">
              <a:solidFill>
                <a:srgbClr val="FFFFFF"/>
              </a:solidFill>
              <a:highlight>
                <a:srgbClr val="38BFC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600"/>
              <a:buFont typeface="Calibri"/>
              <a:buChar char="➔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600"/>
              <a:buFont typeface="Calibri"/>
              <a:buChar char="➔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600"/>
              <a:buFont typeface="Calibri"/>
              <a:buChar char="➔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a4d416a506_0_30"/>
          <p:cNvSpPr txBox="1"/>
          <p:nvPr/>
        </p:nvSpPr>
        <p:spPr>
          <a:xfrm>
            <a:off x="4562750" y="2002475"/>
            <a:ext cx="42183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highlight>
                  <a:srgbClr val="38BFCD"/>
                </a:highlight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sz="1800">
              <a:solidFill>
                <a:schemeClr val="lt1"/>
              </a:solidFill>
              <a:highlight>
                <a:srgbClr val="38BFC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600"/>
              <a:buFont typeface="Calibri"/>
              <a:buChar char="➔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Frameworks de CSS: Bootstrap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600"/>
              <a:buFont typeface="Calibri"/>
              <a:buChar char="➔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Frameworks y librerías JS: ReactJS / VueJS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600"/>
              <a:buFont typeface="Calibri"/>
              <a:buChar char="➔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Preprocesadores de CSS: Sass / Less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600"/>
              <a:buFont typeface="Calibri"/>
              <a:buChar char="➔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Compiladores de JS: Webpack / Babel</a:t>
            </a:r>
            <a:endParaRPr sz="1800">
              <a:solidFill>
                <a:srgbClr val="FFFFFF"/>
              </a:solidFill>
              <a:highlight>
                <a:srgbClr val="38BFC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a4c3af5c47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700" y="1775467"/>
            <a:ext cx="4218300" cy="281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a4c3af5c47_0_135"/>
          <p:cNvSpPr txBox="1"/>
          <p:nvPr/>
        </p:nvSpPr>
        <p:spPr>
          <a:xfrm>
            <a:off x="335226" y="1059575"/>
            <a:ext cx="6930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Desarrollador backend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1" name="Google Shape;211;ga4c3af5c47_0_135"/>
          <p:cNvSpPr txBox="1"/>
          <p:nvPr/>
        </p:nvSpPr>
        <p:spPr>
          <a:xfrm>
            <a:off x="335225" y="1623075"/>
            <a:ext cx="35283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6D64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  <a:highlight>
                  <a:srgbClr val="38BFCD"/>
                </a:highlight>
                <a:latin typeface="Lato Black"/>
                <a:ea typeface="Lato Black"/>
                <a:cs typeface="Lato Black"/>
                <a:sym typeface="Lato Black"/>
              </a:rPr>
              <a:t>PROGRAMACIÓN DEL LADO DEL SERVIDOR</a:t>
            </a:r>
            <a:endParaRPr b="1" sz="1200">
              <a:solidFill>
                <a:srgbClr val="FFFFFF"/>
              </a:solidFill>
              <a:highlight>
                <a:srgbClr val="38BFCD"/>
              </a:highlight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2" name="Google Shape;212;ga4c3af5c47_0_135"/>
          <p:cNvSpPr txBox="1"/>
          <p:nvPr/>
        </p:nvSpPr>
        <p:spPr>
          <a:xfrm>
            <a:off x="335225" y="2023875"/>
            <a:ext cx="4218300" cy="23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Trabaja del lado del servidor mediante lenguajes de programación.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Debe tener conocimientos básicos de infraestructura donde va a funcionar nuestra aplicación.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4c3af5c47_0_154"/>
          <p:cNvSpPr txBox="1"/>
          <p:nvPr/>
        </p:nvSpPr>
        <p:spPr>
          <a:xfrm>
            <a:off x="335226" y="1059575"/>
            <a:ext cx="6930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Desarrollador backend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8" name="Google Shape;218;ga4c3af5c47_0_154"/>
          <p:cNvSpPr txBox="1"/>
          <p:nvPr/>
        </p:nvSpPr>
        <p:spPr>
          <a:xfrm>
            <a:off x="4572125" y="2002475"/>
            <a:ext cx="42102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highlight>
                  <a:srgbClr val="38BFCD"/>
                </a:highlight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>
                <a:solidFill>
                  <a:schemeClr val="dk1"/>
                </a:solidFill>
              </a:rPr>
              <a:t>Laravel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>
                <a:solidFill>
                  <a:schemeClr val="dk1"/>
                </a:solidFill>
              </a:rPr>
              <a:t>Express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>
                <a:solidFill>
                  <a:schemeClr val="dk1"/>
                </a:solidFill>
              </a:rPr>
              <a:t>Django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a4c3af5c47_0_154"/>
          <p:cNvSpPr txBox="1"/>
          <p:nvPr/>
        </p:nvSpPr>
        <p:spPr>
          <a:xfrm>
            <a:off x="335225" y="3350075"/>
            <a:ext cx="42369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highlight>
                  <a:srgbClr val="38BFCD"/>
                </a:highlight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/>
              <a:t>MySQL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/>
              <a:t>MongoDB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/>
              <a:t>PostgreSQL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a4c3af5c47_0_154"/>
          <p:cNvSpPr txBox="1"/>
          <p:nvPr/>
        </p:nvSpPr>
        <p:spPr>
          <a:xfrm>
            <a:off x="4572125" y="3350075"/>
            <a:ext cx="42369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highlight>
                  <a:srgbClr val="38BFCD"/>
                </a:highlight>
                <a:latin typeface="Calibri"/>
                <a:ea typeface="Calibri"/>
                <a:cs typeface="Calibri"/>
                <a:sym typeface="Calibri"/>
              </a:rPr>
              <a:t>Infraestructura</a:t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>
                <a:solidFill>
                  <a:schemeClr val="dk1"/>
                </a:solidFill>
              </a:rPr>
              <a:t>AWS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>
                <a:solidFill>
                  <a:schemeClr val="dk1"/>
                </a:solidFill>
              </a:rPr>
              <a:t>Google Cloud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>
                <a:solidFill>
                  <a:schemeClr val="dk1"/>
                </a:solidFill>
              </a:rPr>
              <a:t>Digital Ocean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>
                <a:solidFill>
                  <a:schemeClr val="dk1"/>
                </a:solidFill>
              </a:rPr>
              <a:t>Heroku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1" name="Google Shape;221;ga4c3af5c47_0_154"/>
          <p:cNvSpPr txBox="1"/>
          <p:nvPr/>
        </p:nvSpPr>
        <p:spPr>
          <a:xfrm>
            <a:off x="335225" y="2002475"/>
            <a:ext cx="42102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highlight>
                  <a:srgbClr val="38BFCD"/>
                </a:highlight>
                <a:latin typeface="Calibri"/>
                <a:ea typeface="Calibri"/>
                <a:cs typeface="Calibri"/>
                <a:sym typeface="Calibri"/>
              </a:rPr>
              <a:t>Lenguajes de programación comunes</a:t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>
                <a:solidFill>
                  <a:schemeClr val="dk1"/>
                </a:solidFill>
              </a:rPr>
              <a:t>PHP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>
                <a:solidFill>
                  <a:schemeClr val="dk1"/>
                </a:solidFill>
              </a:rPr>
              <a:t>NodeJs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>
                <a:solidFill>
                  <a:schemeClr val="dk1"/>
                </a:solidFill>
              </a:rPr>
              <a:t>Python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200"/>
              <a:buChar char="➔"/>
            </a:pPr>
            <a:r>
              <a:rPr lang="en-US" sz="1200">
                <a:solidFill>
                  <a:schemeClr val="dk1"/>
                </a:solidFill>
              </a:rPr>
              <a:t>.NET</a:t>
            </a:r>
            <a:endParaRPr sz="1800">
              <a:solidFill>
                <a:srgbClr val="FFFFFF"/>
              </a:solidFill>
              <a:highlight>
                <a:srgbClr val="38BFC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/>
        </p:nvSpPr>
        <p:spPr>
          <a:xfrm>
            <a:off x="539549" y="2126094"/>
            <a:ext cx="8219032" cy="647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Lato Black"/>
                <a:ea typeface="Lato Black"/>
                <a:cs typeface="Lato Black"/>
                <a:sym typeface="Lato Black"/>
              </a:rPr>
              <a:t>INTRODUCCIÓN A FULL STACK</a:t>
            </a:r>
            <a:endParaRPr b="1" i="0" sz="4000" u="none" cap="none" strike="noStrike">
              <a:solidFill>
                <a:srgbClr val="292B3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774987" y="2757521"/>
            <a:ext cx="77915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JOSÉ MARÍA AMIETTA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a4c3af5c47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875" y="774725"/>
            <a:ext cx="5342250" cy="35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a4c3af5c47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462" y="673263"/>
            <a:ext cx="4853076" cy="37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a4c3af5c47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400" y="770087"/>
            <a:ext cx="3611200" cy="360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4c3af5c47_0_179"/>
          <p:cNvSpPr txBox="1"/>
          <p:nvPr/>
        </p:nvSpPr>
        <p:spPr>
          <a:xfrm>
            <a:off x="335226" y="1059575"/>
            <a:ext cx="6930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Full Stack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2" name="Google Shape;242;ga4c3af5c47_0_179"/>
          <p:cNvSpPr txBox="1"/>
          <p:nvPr/>
        </p:nvSpPr>
        <p:spPr>
          <a:xfrm>
            <a:off x="353725" y="1997100"/>
            <a:ext cx="3814500" cy="23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El desarrollador full stack tiene </a:t>
            </a:r>
            <a:r>
              <a:rPr b="1" lang="en-US" sz="1800">
                <a:solidFill>
                  <a:srgbClr val="38BFCD"/>
                </a:solidFill>
                <a:latin typeface="Calibri"/>
                <a:ea typeface="Calibri"/>
                <a:cs typeface="Calibri"/>
                <a:sym typeface="Calibri"/>
              </a:rPr>
              <a:t>conocimientos de back y de front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, y puede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iniciar y finalizar un proyecto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combinando herramientas de ambos lados.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a4c3af5c47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450" y="1059575"/>
            <a:ext cx="3666000" cy="3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510cef0a8_0_0"/>
          <p:cNvSpPr txBox="1"/>
          <p:nvPr/>
        </p:nvSpPr>
        <p:spPr>
          <a:xfrm>
            <a:off x="335224" y="1059575"/>
            <a:ext cx="55035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Encuesta para validar contenidos ...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4c3af5c47_0_193"/>
          <p:cNvSpPr txBox="1"/>
          <p:nvPr/>
        </p:nvSpPr>
        <p:spPr>
          <a:xfrm>
            <a:off x="335226" y="1059575"/>
            <a:ext cx="6930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localhost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4" name="Google Shape;254;ga4c3af5c47_0_193"/>
          <p:cNvSpPr txBox="1"/>
          <p:nvPr/>
        </p:nvSpPr>
        <p:spPr>
          <a:xfrm>
            <a:off x="335225" y="1623075"/>
            <a:ext cx="35283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6D64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  <a:highlight>
                  <a:srgbClr val="38BFCD"/>
                </a:highlight>
                <a:latin typeface="Lato Black"/>
                <a:ea typeface="Lato Black"/>
                <a:cs typeface="Lato Black"/>
                <a:sym typeface="Lato Black"/>
              </a:rPr>
              <a:t>ENTORNO DE TRABAJO LOCAL</a:t>
            </a:r>
            <a:endParaRPr b="1" i="0" sz="1500" u="none" cap="none" strike="noStrike">
              <a:solidFill>
                <a:srgbClr val="FFFFFF"/>
              </a:solidFill>
              <a:highlight>
                <a:srgbClr val="38BFCD"/>
              </a:highlight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5" name="Google Shape;255;ga4c3af5c47_0_193"/>
          <p:cNvSpPr txBox="1"/>
          <p:nvPr/>
        </p:nvSpPr>
        <p:spPr>
          <a:xfrm>
            <a:off x="353725" y="1997100"/>
            <a:ext cx="3509700" cy="23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Es una alternativa para replicar servidores en tu máquina de manera offline, y permite administrar y probar sin necesidad de contar con un servidor cloud.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a4c3af5c47_0_193"/>
          <p:cNvPicPr preferRelativeResize="0"/>
          <p:nvPr/>
        </p:nvPicPr>
        <p:blipFill rotWithShape="1">
          <a:blip r:embed="rId3">
            <a:alphaModFix/>
          </a:blip>
          <a:srcRect b="9690" l="0" r="0" t="0"/>
          <a:stretch/>
        </p:blipFill>
        <p:spPr>
          <a:xfrm>
            <a:off x="5384875" y="1291025"/>
            <a:ext cx="2836225" cy="25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4e240fd6d_0_0"/>
          <p:cNvSpPr txBox="1"/>
          <p:nvPr/>
        </p:nvSpPr>
        <p:spPr>
          <a:xfrm>
            <a:off x="335226" y="1059575"/>
            <a:ext cx="6930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Lato Black"/>
                <a:ea typeface="Lato Black"/>
                <a:cs typeface="Lato Black"/>
                <a:sym typeface="Lato Black"/>
              </a:rPr>
              <a:t>Herramientas de trabajo local</a:t>
            </a:r>
            <a:endParaRPr b="1" sz="3000"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262" name="Google Shape;262;ga4e240fd6d_0_0"/>
          <p:cNvGrpSpPr/>
          <p:nvPr/>
        </p:nvGrpSpPr>
        <p:grpSpPr>
          <a:xfrm>
            <a:off x="335225" y="1908050"/>
            <a:ext cx="4236775" cy="663600"/>
            <a:chOff x="1043600" y="1908050"/>
            <a:chExt cx="4236775" cy="663600"/>
          </a:xfrm>
        </p:grpSpPr>
        <p:pic>
          <p:nvPicPr>
            <p:cNvPr id="263" name="Google Shape;263;ga4e240fd6d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3600" y="2086987"/>
              <a:ext cx="543476" cy="305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ga4e240fd6d_0_0"/>
            <p:cNvSpPr txBox="1"/>
            <p:nvPr/>
          </p:nvSpPr>
          <p:spPr>
            <a:xfrm>
              <a:off x="1587075" y="1908050"/>
              <a:ext cx="3693300" cy="6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uFill>
                    <a:noFill/>
                  </a:u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Visual Studio Code</a:t>
              </a:r>
              <a:b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>
                  <a:uFill>
                    <a:noFill/>
                  </a:uFill>
                  <a:latin typeface="Calibri"/>
                  <a:ea typeface="Calibri"/>
                  <a:cs typeface="Calibri"/>
                  <a:sym typeface="Calibri"/>
                  <a:hlinkClick r:id="rId5"/>
                </a:rPr>
                <a:t>https://code.visualstudio.com/download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ga4e240fd6d_0_0"/>
          <p:cNvGrpSpPr/>
          <p:nvPr/>
        </p:nvGrpSpPr>
        <p:grpSpPr>
          <a:xfrm>
            <a:off x="335225" y="2795967"/>
            <a:ext cx="4972050" cy="621000"/>
            <a:chOff x="1043600" y="2762108"/>
            <a:chExt cx="4972050" cy="621000"/>
          </a:xfrm>
        </p:grpSpPr>
        <p:sp>
          <p:nvSpPr>
            <p:cNvPr id="266" name="Google Shape;266;ga4e240fd6d_0_0"/>
            <p:cNvSpPr txBox="1"/>
            <p:nvPr/>
          </p:nvSpPr>
          <p:spPr>
            <a:xfrm>
              <a:off x="1558550" y="2762108"/>
              <a:ext cx="4457100" cy="6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uFill>
                    <a:noFill/>
                  </a:uFill>
                  <a:latin typeface="Calibri"/>
                  <a:ea typeface="Calibri"/>
                  <a:cs typeface="Calibri"/>
                  <a:sym typeface="Calibri"/>
                  <a:hlinkClick r:id="rId6"/>
                </a:rPr>
                <a:t>Node.js</a:t>
              </a:r>
              <a:br>
                <a:rPr lang="en-US"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https://nodejs.org/es/download/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7" name="Google Shape;267;ga4e240fd6d_0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43600" y="2794658"/>
              <a:ext cx="486425" cy="555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Google Shape;268;ga4e240fd6d_0_0"/>
          <p:cNvGrpSpPr/>
          <p:nvPr/>
        </p:nvGrpSpPr>
        <p:grpSpPr>
          <a:xfrm>
            <a:off x="4572000" y="2795975"/>
            <a:ext cx="3543475" cy="621000"/>
            <a:chOff x="5280375" y="2795975"/>
            <a:chExt cx="3543475" cy="621000"/>
          </a:xfrm>
        </p:grpSpPr>
        <p:sp>
          <p:nvSpPr>
            <p:cNvPr id="269" name="Google Shape;269;ga4e240fd6d_0_0"/>
            <p:cNvSpPr txBox="1"/>
            <p:nvPr/>
          </p:nvSpPr>
          <p:spPr>
            <a:xfrm>
              <a:off x="5823850" y="2795975"/>
              <a:ext cx="3000000" cy="6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uFill>
                    <a:noFill/>
                  </a:uFill>
                  <a:latin typeface="Calibri"/>
                  <a:ea typeface="Calibri"/>
                  <a:cs typeface="Calibri"/>
                  <a:sym typeface="Calibri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</a:t>
              </a:r>
              <a:b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https://github.com/</a:t>
              </a:r>
              <a:endParaRPr/>
            </a:p>
          </p:txBody>
        </p:sp>
        <p:pic>
          <p:nvPicPr>
            <p:cNvPr id="270" name="Google Shape;270;ga4e240fd6d_0_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80375" y="2834738"/>
              <a:ext cx="543474" cy="543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" name="Google Shape;271;ga4e240fd6d_0_0"/>
          <p:cNvGrpSpPr/>
          <p:nvPr/>
        </p:nvGrpSpPr>
        <p:grpSpPr>
          <a:xfrm>
            <a:off x="4572000" y="1908050"/>
            <a:ext cx="4572000" cy="663600"/>
            <a:chOff x="5280375" y="1908050"/>
            <a:chExt cx="4572000" cy="663600"/>
          </a:xfrm>
        </p:grpSpPr>
        <p:sp>
          <p:nvSpPr>
            <p:cNvPr id="272" name="Google Shape;272;ga4e240fd6d_0_0"/>
            <p:cNvSpPr txBox="1"/>
            <p:nvPr/>
          </p:nvSpPr>
          <p:spPr>
            <a:xfrm>
              <a:off x="5865675" y="1908050"/>
              <a:ext cx="3986700" cy="6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uFill>
                    <a:noFill/>
                  </a:uFill>
                  <a:latin typeface="Calibri"/>
                  <a:ea typeface="Calibri"/>
                  <a:cs typeface="Calibri"/>
                  <a:sym typeface="Calibri"/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Emmet</a:t>
              </a:r>
              <a:br>
                <a:rPr b="1"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https://code.visualstudio.com/docs/editor/emmet</a:t>
              </a:r>
              <a:endParaRPr/>
            </a:p>
          </p:txBody>
        </p:sp>
        <p:pic>
          <p:nvPicPr>
            <p:cNvPr id="273" name="Google Shape;273;ga4e240fd6d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80375" y="2148671"/>
              <a:ext cx="543476" cy="305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ga4e240fd6d_0_0"/>
          <p:cNvSpPr txBox="1"/>
          <p:nvPr/>
        </p:nvSpPr>
        <p:spPr>
          <a:xfrm>
            <a:off x="878700" y="3641300"/>
            <a:ext cx="3000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https://git-scm.com/downloads</a:t>
            </a:r>
            <a:endParaRPr/>
          </a:p>
        </p:txBody>
      </p:sp>
      <p:pic>
        <p:nvPicPr>
          <p:cNvPr id="275" name="Google Shape;275;ga4e240fd6d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3875" y="3709388"/>
            <a:ext cx="484824" cy="48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"/>
          <p:cNvSpPr txBox="1"/>
          <p:nvPr/>
        </p:nvSpPr>
        <p:spPr>
          <a:xfrm>
            <a:off x="5353518" y="1969995"/>
            <a:ext cx="36286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A2C27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EA2C27"/>
                </a:solidFill>
                <a:latin typeface="Calibri"/>
                <a:ea typeface="Calibri"/>
                <a:cs typeface="Calibri"/>
                <a:sym typeface="Calibri"/>
              </a:rPr>
              <a:t>joseamietta</a:t>
            </a:r>
            <a:r>
              <a:rPr b="0" i="0" lang="en-US" sz="1600" u="none" cap="none" strike="noStrike">
                <a:solidFill>
                  <a:srgbClr val="EA2C27"/>
                </a:solidFill>
                <a:latin typeface="Calibri"/>
                <a:ea typeface="Calibri"/>
                <a:cs typeface="Calibri"/>
                <a:sym typeface="Calibri"/>
              </a:rPr>
              <a:t>@gmail.com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A2C27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EA2C27"/>
                </a:solidFill>
                <a:latin typeface="Calibri"/>
                <a:ea typeface="Calibri"/>
                <a:cs typeface="Calibri"/>
                <a:sym typeface="Calibri"/>
              </a:rPr>
              <a:t> www.linkedin.com/in/</a:t>
            </a:r>
            <a:r>
              <a:rPr lang="en-US" sz="1600">
                <a:solidFill>
                  <a:srgbClr val="EA2C27"/>
                </a:solidFill>
                <a:latin typeface="Calibri"/>
                <a:ea typeface="Calibri"/>
                <a:cs typeface="Calibri"/>
                <a:sym typeface="Calibri"/>
              </a:rPr>
              <a:t>joseamietta</a:t>
            </a:r>
            <a:r>
              <a:rPr b="0" i="0" lang="en-US" sz="1600" u="none" cap="none" strike="noStrike">
                <a:solidFill>
                  <a:srgbClr val="EA2C2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600" u="none" cap="none" strike="noStrike">
              <a:solidFill>
                <a:srgbClr val="EA2C2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1" name="Google Shape;281;p5"/>
          <p:cNvSpPr txBox="1"/>
          <p:nvPr/>
        </p:nvSpPr>
        <p:spPr>
          <a:xfrm>
            <a:off x="4788024" y="1419622"/>
            <a:ext cx="4770987" cy="64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2C27"/>
              </a:buClr>
              <a:buSzPts val="4070"/>
              <a:buFont typeface="Lato Black"/>
              <a:buNone/>
            </a:pPr>
            <a:r>
              <a:rPr b="1" i="0" lang="en-US" sz="4070" u="none" cap="none" strike="noStrike">
                <a:solidFill>
                  <a:srgbClr val="EA2C27"/>
                </a:solidFill>
                <a:latin typeface="Lato Black"/>
                <a:ea typeface="Lato Black"/>
                <a:cs typeface="Lato Black"/>
                <a:sym typeface="Lato Black"/>
              </a:rPr>
              <a:t>CONTACTO</a:t>
            </a:r>
            <a:endParaRPr b="1" i="0" sz="4070" u="none" cap="none" strike="noStrike">
              <a:solidFill>
                <a:srgbClr val="EA2C27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/>
        </p:nvSpPr>
        <p:spPr>
          <a:xfrm>
            <a:off x="4283975" y="1640975"/>
            <a:ext cx="42885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22">
                <a:latin typeface="Lato Black"/>
                <a:ea typeface="Lato Black"/>
                <a:cs typeface="Lato Black"/>
                <a:sym typeface="Lato Black"/>
              </a:rPr>
              <a:t>JOSÉ MARÍA AMIETTA</a:t>
            </a:r>
            <a:endParaRPr b="1" i="0" sz="585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4315572" y="1458850"/>
            <a:ext cx="3816418" cy="1821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6D64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76D64"/>
                </a:solidFill>
                <a:latin typeface="Lato Black"/>
                <a:ea typeface="Lato Black"/>
                <a:cs typeface="Lato Black"/>
                <a:sym typeface="Lato Black"/>
              </a:rPr>
              <a:t>PROFESOR</a:t>
            </a:r>
            <a:endParaRPr b="1" i="0" sz="1500" u="none" cap="none" strike="noStrike">
              <a:solidFill>
                <a:srgbClr val="776D6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4299776" y="2355725"/>
            <a:ext cx="41685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Actualmente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Socio/Co-fundador 25Watts.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Jefe de Operaciones y Tecnología en 25Watts.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Certificación Scrum.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Analista funcional de proyecto de tecnología.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20762" l="14726" r="18876" t="12841"/>
          <a:stretch/>
        </p:blipFill>
        <p:spPr>
          <a:xfrm>
            <a:off x="1216552" y="1458850"/>
            <a:ext cx="2060700" cy="2266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/>
        </p:nvSpPr>
        <p:spPr>
          <a:xfrm>
            <a:off x="335221" y="1059575"/>
            <a:ext cx="514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Overview del programa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07245" y="1623070"/>
            <a:ext cx="38163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6D64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highlight>
                  <a:srgbClr val="38BFCD"/>
                </a:highlight>
                <a:latin typeface="Lato Black"/>
                <a:ea typeface="Lato Black"/>
                <a:cs typeface="Lato Black"/>
                <a:sym typeface="Lato Black"/>
              </a:rPr>
              <a:t>CONOCIENDO SOBRE EL CURSO</a:t>
            </a:r>
            <a:endParaRPr b="1" i="0" sz="1500" u="none" cap="none" strike="noStrike">
              <a:solidFill>
                <a:schemeClr val="lt1"/>
              </a:solidFill>
              <a:highlight>
                <a:srgbClr val="38BFCD"/>
              </a:highlight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335225" y="2002468"/>
            <a:ext cx="59766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800"/>
              <a:buFont typeface="Calibri"/>
              <a:buChar char="➔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Objetivo principal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800"/>
              <a:buFont typeface="Calibri"/>
              <a:buChar char="➔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Objetivos específico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800"/>
              <a:buFont typeface="Calibri"/>
              <a:buChar char="➔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Qué aprenderá el alumno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800"/>
              <a:buFont typeface="Calibri"/>
              <a:buChar char="➔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Enfoque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800"/>
              <a:buFont typeface="Calibri"/>
              <a:buChar char="➔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Esquema de estudios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1162500"/>
            <a:ext cx="3449375" cy="30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ee648847b_0_7"/>
          <p:cNvSpPr txBox="1"/>
          <p:nvPr/>
        </p:nvSpPr>
        <p:spPr>
          <a:xfrm>
            <a:off x="335221" y="1059575"/>
            <a:ext cx="514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Contenidos del programa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1" name="Google Shape;111;g9ee648847b_0_7"/>
          <p:cNvSpPr txBox="1"/>
          <p:nvPr/>
        </p:nvSpPr>
        <p:spPr>
          <a:xfrm>
            <a:off x="335225" y="2002475"/>
            <a:ext cx="5976600" cy="22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800"/>
              <a:buFont typeface="Calibri"/>
              <a:buChar char="➔"/>
            </a:pPr>
            <a:r>
              <a:rPr lang="en-US" sz="1800">
                <a:solidFill>
                  <a:srgbClr val="FFFFFF"/>
                </a:solidFill>
                <a:highlight>
                  <a:srgbClr val="38BFCD"/>
                </a:highlight>
                <a:latin typeface="Calibri"/>
                <a:ea typeface="Calibri"/>
                <a:cs typeface="Calibri"/>
                <a:sym typeface="Calibri"/>
              </a:rPr>
              <a:t>MÓDULO 1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Introducción, HTML y Estilos (encuentros 1 a 7)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8BFCD"/>
              </a:buClr>
              <a:buSzPts val="1800"/>
              <a:buFont typeface="Calibri"/>
              <a:buChar char="➔"/>
            </a:pPr>
            <a:r>
              <a:rPr lang="en-US" sz="1800">
                <a:solidFill>
                  <a:srgbClr val="FFFFFF"/>
                </a:solidFill>
                <a:highlight>
                  <a:srgbClr val="38BFCD"/>
                </a:highlight>
                <a:latin typeface="Calibri"/>
                <a:ea typeface="Calibri"/>
                <a:cs typeface="Calibri"/>
                <a:sym typeface="Calibri"/>
              </a:rPr>
              <a:t>MÓDULO 2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Programación WEB y base de datos (encuentros 8 a 14)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8BFCD"/>
              </a:buClr>
              <a:buSzPts val="1800"/>
              <a:buFont typeface="Calibri"/>
              <a:buChar char="➔"/>
            </a:pPr>
            <a:r>
              <a:rPr lang="en-US" sz="1800">
                <a:solidFill>
                  <a:srgbClr val="FFFFFF"/>
                </a:solidFill>
                <a:highlight>
                  <a:srgbClr val="38BFCD"/>
                </a:highlight>
                <a:latin typeface="Calibri"/>
                <a:ea typeface="Calibri"/>
                <a:cs typeface="Calibri"/>
                <a:sym typeface="Calibri"/>
              </a:rPr>
              <a:t>MÓDULO 3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ReactJs, CI/CD (encuentros 15 a 24)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a4c3af5c47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650" y="835138"/>
            <a:ext cx="5788700" cy="34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4c3af5c47_0_0"/>
          <p:cNvSpPr txBox="1"/>
          <p:nvPr/>
        </p:nvSpPr>
        <p:spPr>
          <a:xfrm>
            <a:off x="319021" y="1059575"/>
            <a:ext cx="514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 Black"/>
              <a:buNone/>
            </a:pPr>
            <a:r>
              <a:rPr b="1" lang="en-US" sz="3200">
                <a:latin typeface="Lato Black"/>
                <a:ea typeface="Lato Black"/>
                <a:cs typeface="Lato Black"/>
                <a:sym typeface="Lato Black"/>
              </a:rPr>
              <a:t>Internet</a:t>
            </a:r>
            <a:endParaRPr b="1" i="0" sz="32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2" name="Google Shape;122;ga4c3af5c47_0_0"/>
          <p:cNvSpPr txBox="1"/>
          <p:nvPr/>
        </p:nvSpPr>
        <p:spPr>
          <a:xfrm>
            <a:off x="319025" y="2002475"/>
            <a:ext cx="38163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Es una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red conectada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a otra de manera continua y simultánea compuesta por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dispositivos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identificados mediante un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IP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(Internet Protocol)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4c3af5c47_0_0"/>
          <p:cNvSpPr txBox="1"/>
          <p:nvPr/>
        </p:nvSpPr>
        <p:spPr>
          <a:xfrm>
            <a:off x="391045" y="1623070"/>
            <a:ext cx="38163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6D64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  <a:highlight>
                  <a:srgbClr val="38BFCD"/>
                </a:highlight>
                <a:latin typeface="Lato Black"/>
                <a:ea typeface="Lato Black"/>
                <a:cs typeface="Lato Black"/>
                <a:sym typeface="Lato Black"/>
              </a:rPr>
              <a:t>RED DE REDES</a:t>
            </a:r>
            <a:endParaRPr b="1" i="0" sz="1500" u="none" cap="none" strike="noStrike">
              <a:solidFill>
                <a:srgbClr val="FFFFFF"/>
              </a:solidFill>
              <a:highlight>
                <a:srgbClr val="38BFCD"/>
              </a:highlight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4" name="Google Shape;124;ga4c3af5c47_0_0"/>
          <p:cNvPicPr preferRelativeResize="0"/>
          <p:nvPr/>
        </p:nvPicPr>
        <p:blipFill rotWithShape="1">
          <a:blip r:embed="rId3">
            <a:alphaModFix/>
          </a:blip>
          <a:srcRect b="9041" l="0" r="0" t="0"/>
          <a:stretch/>
        </p:blipFill>
        <p:spPr>
          <a:xfrm>
            <a:off x="4907225" y="798154"/>
            <a:ext cx="4236774" cy="385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a4c3af5c47_0_17"/>
          <p:cNvPicPr preferRelativeResize="0"/>
          <p:nvPr/>
        </p:nvPicPr>
        <p:blipFill rotWithShape="1">
          <a:blip r:embed="rId3">
            <a:alphaModFix/>
          </a:blip>
          <a:srcRect b="8" l="1361" r="1371" t="18888"/>
          <a:stretch/>
        </p:blipFill>
        <p:spPr>
          <a:xfrm>
            <a:off x="578500" y="2301825"/>
            <a:ext cx="3649824" cy="182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a4c3af5c47_0_17"/>
          <p:cNvSpPr txBox="1"/>
          <p:nvPr/>
        </p:nvSpPr>
        <p:spPr>
          <a:xfrm>
            <a:off x="335225" y="1059575"/>
            <a:ext cx="42369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800"/>
              <a:buFont typeface="Calibri"/>
              <a:buChar char="➔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solidFill>
                  <a:srgbClr val="FFFFFF"/>
                </a:solidFill>
                <a:highlight>
                  <a:srgbClr val="38BFCD"/>
                </a:highlight>
                <a:latin typeface="Calibri"/>
                <a:ea typeface="Calibri"/>
                <a:cs typeface="Calibri"/>
                <a:sym typeface="Calibri"/>
              </a:rPr>
              <a:t>IPv4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contiene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32 bits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dentro de cada paquete de datos.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a4c3af5c47_0_17"/>
          <p:cNvSpPr txBox="1"/>
          <p:nvPr/>
        </p:nvSpPr>
        <p:spPr>
          <a:xfrm>
            <a:off x="4572125" y="1059575"/>
            <a:ext cx="42369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BFCD"/>
              </a:buClr>
              <a:buSzPts val="1800"/>
              <a:buFont typeface="Calibri"/>
              <a:buChar char="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solidFill>
                  <a:srgbClr val="FFFFFF"/>
                </a:solidFill>
                <a:highlight>
                  <a:srgbClr val="38BFCD"/>
                </a:highlight>
                <a:latin typeface="Calibri"/>
                <a:ea typeface="Calibri"/>
                <a:cs typeface="Calibri"/>
                <a:sym typeface="Calibri"/>
              </a:rPr>
              <a:t>IPv6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contiene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128 bits dentro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cada paquete de datos.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a4c3af5c47_0_17"/>
          <p:cNvPicPr preferRelativeResize="0"/>
          <p:nvPr/>
        </p:nvPicPr>
        <p:blipFill rotWithShape="1">
          <a:blip r:embed="rId4">
            <a:alphaModFix/>
          </a:blip>
          <a:srcRect b="0" l="0" r="0" t="16624"/>
          <a:stretch/>
        </p:blipFill>
        <p:spPr>
          <a:xfrm>
            <a:off x="4865663" y="2301824"/>
            <a:ext cx="3649824" cy="1825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ga4c3af5c47_0_17"/>
          <p:cNvCxnSpPr/>
          <p:nvPr/>
        </p:nvCxnSpPr>
        <p:spPr>
          <a:xfrm>
            <a:off x="4587450" y="1841925"/>
            <a:ext cx="0" cy="14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a4c3af5c47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863"/>
            <a:ext cx="8839199" cy="3809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2017-06-09T12:59:05Z</dcterms:created>
  <dc:creator>Mati</dc:creator>
</cp:coreProperties>
</file>